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4"/>
  </p:notesMasterIdLst>
  <p:sldIdLst>
    <p:sldId id="379" r:id="rId3"/>
    <p:sldId id="442" r:id="rId4"/>
    <p:sldId id="381" r:id="rId5"/>
    <p:sldId id="380" r:id="rId6"/>
    <p:sldId id="447" r:id="rId7"/>
    <p:sldId id="443" r:id="rId8"/>
    <p:sldId id="382" r:id="rId9"/>
    <p:sldId id="377" r:id="rId10"/>
    <p:sldId id="387" r:id="rId11"/>
    <p:sldId id="444" r:id="rId12"/>
    <p:sldId id="445" r:id="rId13"/>
    <p:sldId id="386" r:id="rId14"/>
    <p:sldId id="388" r:id="rId15"/>
    <p:sldId id="393" r:id="rId16"/>
    <p:sldId id="446" r:id="rId17"/>
    <p:sldId id="448" r:id="rId18"/>
    <p:sldId id="449" r:id="rId19"/>
    <p:sldId id="450" r:id="rId20"/>
    <p:sldId id="451" r:id="rId21"/>
    <p:sldId id="389" r:id="rId22"/>
    <p:sldId id="44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세호" initials="이" lastIdx="1" clrIdx="0">
    <p:extLst>
      <p:ext uri="{19B8F6BF-5375-455C-9EA6-DF929625EA0E}">
        <p15:presenceInfo xmlns:p15="http://schemas.microsoft.com/office/powerpoint/2012/main" userId="이세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B6D53B"/>
    <a:srgbClr val="EEFCD4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76529" autoAdjust="0"/>
  </p:normalViewPr>
  <p:slideViewPr>
    <p:cSldViewPr snapToGrid="0">
      <p:cViewPr varScale="1">
        <p:scale>
          <a:sx n="65" d="100"/>
          <a:sy n="65" d="100"/>
        </p:scale>
        <p:origin x="133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30CE6-CC9A-4866-82BD-D7B5E5537F6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CC55F-5FDC-4AA9-9F53-C247F80DE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70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5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56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476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642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028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80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94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74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895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15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2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SRM, MDL, MAP </a:t>
            </a:r>
            <a:r>
              <a:rPr lang="ko-KR" altLang="en-US" dirty="0"/>
              <a:t>설명은 넘어가자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68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24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7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SRM, MDL, MAP </a:t>
            </a:r>
            <a:r>
              <a:rPr lang="ko-KR" altLang="en-US" dirty="0"/>
              <a:t>설명은 넘어가자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480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SRM, MDL, MAP </a:t>
            </a:r>
            <a:r>
              <a:rPr lang="ko-KR" altLang="en-US" dirty="0"/>
              <a:t>설명은 넘어가자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50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SRM, MDL, MAP </a:t>
            </a:r>
            <a:r>
              <a:rPr lang="ko-KR" altLang="en-US" dirty="0"/>
              <a:t>설명은 넘어가자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SRM, MDL, MAP </a:t>
            </a:r>
            <a:r>
              <a:rPr lang="ko-KR" altLang="en-US" dirty="0"/>
              <a:t>설명은 넘어가자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SRM, MDL, MAP </a:t>
            </a:r>
            <a:r>
              <a:rPr lang="ko-KR" altLang="en-US" dirty="0"/>
              <a:t>설명은 넘어가자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387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Fully connected layer</a:t>
            </a:r>
            <a:r>
              <a:rPr lang="ko-KR" altLang="en-US" dirty="0"/>
              <a:t>와 </a:t>
            </a:r>
            <a:r>
              <a:rPr lang="en-US" altLang="ko-KR" dirty="0"/>
              <a:t>convolution layer</a:t>
            </a:r>
            <a:r>
              <a:rPr lang="ko-KR" altLang="en-US" dirty="0"/>
              <a:t>의 비교</a:t>
            </a:r>
            <a:r>
              <a:rPr lang="en-US" altLang="ko-KR" dirty="0"/>
              <a:t>, shared weight</a:t>
            </a:r>
            <a:r>
              <a:rPr lang="ko-KR" altLang="en-US" dirty="0"/>
              <a:t>를 이용하여 </a:t>
            </a:r>
            <a:r>
              <a:rPr lang="ko-KR" altLang="en-US" dirty="0" err="1"/>
              <a:t>학습해야하는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의 개수가 현저히 감소됨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13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와 </a:t>
            </a:r>
            <a:r>
              <a:rPr lang="en-US" altLang="ko-KR" dirty="0"/>
              <a:t>subsampling layer</a:t>
            </a:r>
            <a:r>
              <a:rPr lang="ko-KR" altLang="en-US" dirty="0"/>
              <a:t>가 반복</a:t>
            </a:r>
            <a:endParaRPr lang="en-US" altLang="ko-KR" dirty="0"/>
          </a:p>
          <a:p>
            <a:r>
              <a:rPr lang="ko-KR" altLang="en-US" dirty="0"/>
              <a:t>마지막 </a:t>
            </a:r>
            <a:r>
              <a:rPr lang="en-US" altLang="ko-KR" dirty="0"/>
              <a:t>F6</a:t>
            </a:r>
            <a:r>
              <a:rPr lang="ko-KR" altLang="en-US" dirty="0"/>
              <a:t>는 </a:t>
            </a:r>
            <a:r>
              <a:rPr lang="en-US" altLang="ko-KR" dirty="0"/>
              <a:t>fully connected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94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5DD32-434B-477C-A663-A4501FF5E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AEF6CB-76C8-4341-903B-A5838D489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CEEE9-8781-42A1-8AAA-D9CC75A9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5AF0-B60E-4404-84D8-6D3A34D3CDF8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3D06D6-4A56-4C81-B99B-A9F91EE3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B8273-5982-4B1F-985A-544B149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5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5BD9B-A094-4559-8149-7FF7BEC9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129DF4-0ADD-43CB-BCAE-96F82D27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31255-EEC7-4D4F-9BFC-0EE02C5D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EA90-55BD-4E77-A6AC-AFBB087BAA90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96D0C-1C79-4F3A-B928-F24BC7ED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2B6CE-9FB5-4235-A766-F6E5DD2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0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830159-0F25-4805-83B4-13AADEB51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0FC4AA-9C57-494F-B6BE-9C0A42764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0696D-007E-41BF-B865-D76A8981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61D-A562-413F-9AC9-821051CC76B4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ABBB1-5D02-4B57-9AB2-8082F5C0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580061-A50C-4673-AAF2-6CC833B2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00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7DD30-938C-433D-AF74-51BCD713DA2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46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200B-04ED-4211-919A-1299F6E7318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19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7AED-F0A6-4D7F-A8E1-E16C5495A9C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41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1260-F341-4650-8531-BB187805469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207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1ACD-157C-4FF6-8210-2DFCC81DBF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20C1-7A11-4601-9729-B3B85F6986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317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30CD8-3AC6-471A-9EE8-607FBFA3E5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25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2921-7DCA-4C4B-BE2D-BA2F313FB2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48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F5FAA-EC2A-4A1B-B83D-12E88185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F0267-0BA4-4385-B544-4674F91E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E0246-D809-44BF-95C0-849F3B00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860C-3D89-418B-B004-D99C9737056B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549DE-8869-4A4C-AFBA-3B4B20DF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8F69-D04B-43E2-95C8-25974E59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86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F313-FBB4-4E95-8697-6C0FFBD514D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79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F3585-95CC-4233-95E2-D91408BA81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327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83BF-0C8F-490C-B16C-6A2D8F6F8E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7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A286B-BD99-47B9-B20B-6CE896CD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DE8E2-7FA3-4A18-BEBD-A24F75513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4BFD5-349A-4327-A03D-5388731C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D06C-9749-461C-9C58-90287441121A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9DCA7-68E9-43C1-91BF-8D8CED7A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15328C-832F-4B60-BB6A-9E4B4D8C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67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AF81-5C63-4C95-8D21-FD58242D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9DEB9-EB24-4857-9C24-794CE58EF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B8D533-0ED4-4D54-86DF-14407E3A6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6AD23-DF8D-4AD1-8CA0-3C169CB1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630A-CC56-419C-9A9E-2869BA42BA5B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BCAC44-079F-45D7-9089-5394F577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D04F8-77C8-4B6C-BA43-C8AB9F8E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0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F35B8-FD7B-4728-96F1-E51CEC1E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CF4F0C-C42E-488E-BF97-FA3F73BB2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CA9B4A-926C-4363-BBCE-5BD69E64C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B20C74-E044-4DF9-81FD-2D95A6AE9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E9731E-D208-4059-9697-36C8C9071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BA6D6A-6C7A-495B-B453-66F5D609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A253-B2B4-427D-BEB5-A212888996DA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591F95-9D70-4BE4-BA17-59902D31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D73FDA-9426-4F51-B9B8-3A2F00F7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9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A7D51-6F22-4E94-B111-D1ACA97B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0127CC-C64E-4840-A744-7D2667318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FB12-D6CE-4314-82CF-9EFE3ACF8C7C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DBB9B5-9E30-451B-9BD3-191F702B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CAC074-023E-4E78-8163-69359C5B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A5068C-3A81-4897-9035-73C37704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44441-00B3-421B-ADD7-BC4E1F5FD8A4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157A18-AD32-4076-B70D-5FDC2FAD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DDCA4-E29B-4EEC-A02F-1F20FEC9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5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8728D-B977-43E1-AD4F-1ABD0EF0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E177D-12E0-4D7A-833C-4348FD68E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877E4B-0500-4172-87CA-CA120F647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B89D1D-E902-4527-ABC6-A1436BB4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A67D-649A-4D22-8423-F7D8B684DB99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63B07-44DB-4E4F-9A6A-F95FBCA2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8FE3C-4100-4523-B1BB-6D2022B6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6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1ECC6-3392-4E05-97A1-F202E23A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06F34A-D17B-4F36-BE51-F17009464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5A9C8-029D-4814-A3BE-253DFDBE7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83253-2DEC-4800-9F02-ECD1D625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09B6-3F6F-4F61-8BEB-C2066F9D6EEF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F043F-E2B0-4B8D-8A0B-076002D8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993FA-1373-4ED7-9A32-E426758D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5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81D28-A353-43C9-B9E3-6B4240A5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0F671-B5B8-4E65-BEE0-4BC0304F6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14056-A658-44EF-AFE2-BFD7E7D1B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3CF5-9F7C-462F-9F98-D4AE6E44E135}" type="datetime1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37846-6F36-4168-B38C-9CD764DFC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3EED0-871A-4D7B-AA56-A8532266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66B25-FE42-4652-91C9-864EAEDBA08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2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4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5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2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15.gi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6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연산을 이용하여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Feature image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생성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다수의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hidden 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통과시켜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context vector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얻는 것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AI for chemistry KAIST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김우연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강의 자료 참조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4" descr="https://mblogthumb-phinf.pstatic.net/MjAxNjEwMjRfNTAg/MDAxNDc3MzA0MTU3NDEw.8yNV1EiWrrKnYnaF2h0lXhm36acQRON-SpKF9ttRVmAg.Ky2BmoesQAjoaGBVnsEgM7j7RoQ4uZ9CqXTPZRpPUpYg.JPEG.msnayana/%EC%BB%A8%EB%B2%8C%EB%A5%98%EC%85%984.jpg?type=w2">
            <a:extLst>
              <a:ext uri="{FF2B5EF4-FFF2-40B4-BE49-F238E27FC236}">
                <a16:creationId xmlns:a16="http://schemas.microsoft.com/office/drawing/2014/main" id="{00565E93-6D9C-4482-8851-EF36DC87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11" y="1958197"/>
            <a:ext cx="43243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mblogthumb-phinf.pstatic.net/MjAxNjEwMjRfMzkg/MDAxNDc3MzAzODcyNTQ5.ggZaroU1baErQDST2_tCNL0dyaX39MkzX82O-e0Y3sgg.idDEyFLI_BDSa_1KPZ8flst-TzgXdOmDfeGndF3kImcg.JPEG.msnayana/%EC%BB%A8%EB%B2%8C%EB%A5%98%EC%85%98.jpg?type=w2">
            <a:extLst>
              <a:ext uri="{FF2B5EF4-FFF2-40B4-BE49-F238E27FC236}">
                <a16:creationId xmlns:a16="http://schemas.microsoft.com/office/drawing/2014/main" id="{FDDA9B92-32A1-4534-A84D-D183EA20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44" y="3844671"/>
            <a:ext cx="7048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62BFC76-7C5C-4358-A888-5F16A445DE48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B2086D-B9FF-48FE-8A03-A978F5DD2D2C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래픽 12" descr="워크플로">
              <a:extLst>
                <a:ext uri="{FF2B5EF4-FFF2-40B4-BE49-F238E27FC236}">
                  <a16:creationId xmlns:a16="http://schemas.microsoft.com/office/drawing/2014/main" id="{EF7E9341-4BDA-45E9-A875-49095C83A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네트워크">
              <a:extLst>
                <a:ext uri="{FF2B5EF4-FFF2-40B4-BE49-F238E27FC236}">
                  <a16:creationId xmlns:a16="http://schemas.microsoft.com/office/drawing/2014/main" id="{6582976F-3A5F-4482-86BE-0D74C1D5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F9DC248-63D5-449D-ACFA-3C6F978C1E78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31E91D65-144F-433C-90BF-BED286E02CAB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9" name="그래픽 18" descr="디스크">
              <a:extLst>
                <a:ext uri="{FF2B5EF4-FFF2-40B4-BE49-F238E27FC236}">
                  <a16:creationId xmlns:a16="http://schemas.microsoft.com/office/drawing/2014/main" id="{D4AE1344-5E12-477A-959B-ADE66BCBC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레벨이 있는 피라미드">
              <a:extLst>
                <a:ext uri="{FF2B5EF4-FFF2-40B4-BE49-F238E27FC236}">
                  <a16:creationId xmlns:a16="http://schemas.microsoft.com/office/drawing/2014/main" id="{3358EDA7-A3E5-4473-8B55-C316FDA7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 다이어그램">
              <a:extLst>
                <a:ext uri="{FF2B5EF4-FFF2-40B4-BE49-F238E27FC236}">
                  <a16:creationId xmlns:a16="http://schemas.microsoft.com/office/drawing/2014/main" id="{0B46E2DC-1F22-4E8E-8064-8C5CC835F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420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34011"/>
            <a:ext cx="9612000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LeNet5(by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LeCun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et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al.,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1998)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구조는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32×32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픽셀 이미지를 입력으로 받아</a:t>
            </a:r>
            <a:b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</a:b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세번의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번의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subsampling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거친 후 최종적으로 완전 연결된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(fully connected)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다층망을 통하여 출력을 결정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마지막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fully connected layer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전의 모든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들은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sigmoid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활성화 함수를 거친다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전체 연결선의 수는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187000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개로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MLP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와 비교하자면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(28×28)×236×10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구조를 가지는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architecture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와 그 수가 같다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그러나 실제로 학습하는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weight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수는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14000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MLP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와 비교할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떄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수준이다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AFB4F1-8C3E-4899-9BF6-21545785E4E0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F17F084-2FB9-4516-B117-38C9DA088B29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23B316D2-254B-4851-9141-63D1891EC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6943C5F8-48BF-470B-ADCA-3301C4D09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A41141-5504-4C3E-8E3F-37837B8BCFC4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7FCF239A-C35F-4042-A254-20987AD04DD0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30E84C07-7AF5-46B8-BB27-4FE3509D5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F91ABF58-6521-422C-B55A-B8DAE2E72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36AEFD99-60BA-4BA0-94CB-BD30E213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E3235DB-D30C-4161-B12B-5B4A2EC708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5960"/>
          <a:stretch/>
        </p:blipFill>
        <p:spPr>
          <a:xfrm>
            <a:off x="2662164" y="4125775"/>
            <a:ext cx="6867672" cy="21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34011"/>
            <a:ext cx="9612000" cy="4023360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LeNet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은 그럼에도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수행할 때에 시간을 많이 소요한다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전체 계산 시간의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67%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정도를 차지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LeNet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3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층을 사용하므로 실행속도는 같은 크기의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MLP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보다 세 배 정도 오래 걸린다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마지막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fully connected 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RBF(radial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basis function)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사용하며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이는 특정한 것을 외우는데 유용하나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broad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한 데이터를 읽는 데는 불편하다는 단점을 지닌다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최근에는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RELU(rectified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linear unit)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사용하여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gradient vanishing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문제를 해결한다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AFB4F1-8C3E-4899-9BF6-21545785E4E0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F17F084-2FB9-4516-B117-38C9DA088B29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23B316D2-254B-4851-9141-63D1891EC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6943C5F8-48BF-470B-ADCA-3301C4D09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A41141-5504-4C3E-8E3F-37837B8BCFC4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7FCF239A-C35F-4042-A254-20987AD04DD0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30E84C07-7AF5-46B8-BB27-4FE3509D5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F91ABF58-6521-422C-B55A-B8DAE2E72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36AEFD99-60BA-4BA0-94CB-BD30E213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E3235DB-D30C-4161-B12B-5B4A2EC708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5960"/>
          <a:stretch/>
        </p:blipFill>
        <p:spPr>
          <a:xfrm>
            <a:off x="2948610" y="4215587"/>
            <a:ext cx="6294780" cy="20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8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– </a:t>
            </a:r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AlexNet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Deep Learning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신화의 선두 주자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Drop out method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도입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B2741-A91B-4C13-9B71-3B5193869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04"/>
          <a:stretch/>
        </p:blipFill>
        <p:spPr>
          <a:xfrm>
            <a:off x="4392801" y="3312676"/>
            <a:ext cx="7361058" cy="29049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E087FA-A245-423E-9534-9ABF7055D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618" y="1748300"/>
            <a:ext cx="6417241" cy="120323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663749A-8F82-42FB-8C09-1F0468105565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E022A2E-22E9-40F5-AB2F-C0232E6EBD16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B73FB7FE-87D2-48D1-96E3-18828241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2E148D93-7D86-46BF-B8C2-94CB7586A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7A0A7E-5E5D-4FC2-B5CE-9C4D93BCE2EF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4E87E865-7FAE-4E7F-BD90-F112C054F5C2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544E798F-992B-4B72-AB01-38E29F77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3C511364-0395-40FC-A1AC-570C20022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FEF7F9C4-2C29-4621-989F-6464B95FE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47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– </a:t>
            </a:r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AlexNet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Drop out method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도입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(Hinton, et al. 2012)</a:t>
            </a:r>
          </a:p>
          <a:p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Dropout method: 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각 은닉 뉴런의 출력을 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50%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확률로 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0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으로 만듦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Dropout method as </a:t>
            </a:r>
            <a:r>
              <a:rPr lang="en-US" altLang="ko-KR" sz="2000" dirty="0">
                <a:solidFill>
                  <a:srgbClr val="FF0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Ensemble Method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학습할 때마다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dropout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 각기 다른 뉴런에서 이루어짐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이는 여러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architecture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하나의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architecture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로 합치는 방법과 동일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즉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AlexNet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은 서로 다른 모델들의 예측을 결합하는 방식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–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이미 테스트 에러를 감소 시킬 수 있는 좋은 방법으로 알려져 있었으나 이를 결합하는 것은 현실적으로 어려웠음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AlexNet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학습에서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dropout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없이는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overfitting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 발생하였으나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dropout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으로 학습시간은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배정도로 증가하였고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overfitting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은 발생하지 않음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3CE9C9-2384-49ED-89A6-5225B6DF441A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A25AEE-14F6-4053-9186-98903A8FD8C2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F1F49295-EAA2-44D4-8750-9092E794E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">
              <a:extLst>
                <a:ext uri="{FF2B5EF4-FFF2-40B4-BE49-F238E27FC236}">
                  <a16:creationId xmlns:a16="http://schemas.microsoft.com/office/drawing/2014/main" id="{AEEAA614-6581-4184-8F5C-80D58B4B8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83A1E2F-A344-4F0F-B4A4-1897144A77A1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E2F40985-D11A-40F3-9729-71756778C870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5" name="그래픽 14" descr="디스크">
              <a:extLst>
                <a:ext uri="{FF2B5EF4-FFF2-40B4-BE49-F238E27FC236}">
                  <a16:creationId xmlns:a16="http://schemas.microsoft.com/office/drawing/2014/main" id="{4EA028FA-9F62-4ABD-BE48-64F0B874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레벨이 있는 피라미드">
              <a:extLst>
                <a:ext uri="{FF2B5EF4-FFF2-40B4-BE49-F238E27FC236}">
                  <a16:creationId xmlns:a16="http://schemas.microsoft.com/office/drawing/2014/main" id="{FE539CB5-0B0C-41B4-8291-E19AAAA5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네트워크 다이어그램">
              <a:extLst>
                <a:ext uri="{FF2B5EF4-FFF2-40B4-BE49-F238E27FC236}">
                  <a16:creationId xmlns:a16="http://schemas.microsoft.com/office/drawing/2014/main" id="{5FC7E1E3-B1CF-48E0-946D-D58038E2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93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– Dropout method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47EE8F-62C8-4820-A970-39DC7BAD4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453" y="2158679"/>
            <a:ext cx="6250091" cy="39395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C0B560A-2BEB-4391-A071-9E983D13A7F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56F1AF-7B00-4F92-A784-AC9D1380D417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6E9E958E-7CCE-4681-A7E8-8E6CB19A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EB4F470C-E67C-4D23-9FE8-10A6C728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FB5649-4783-4E00-BB15-24442BFB274B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2EFB8872-1CC4-44DC-8B7F-A7032228ED02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6B2CCB15-83B5-4E74-AA87-1DB68D9F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5DADB7A5-981C-4727-B432-81F483D7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CC7AAFEB-579D-4205-B9FC-C9A40245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4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GoogLeNet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(2014)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구글넷은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층의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로 구성되어 있으며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제한된 계산 자원을 최대한 이용할 수 있는 신경망을 설계한 것이 핵심이다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0B560A-2BEB-4391-A071-9E983D13A7F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56F1AF-7B00-4F92-A784-AC9D1380D417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6E9E958E-7CCE-4681-A7E8-8E6CB19A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EB4F470C-E67C-4D23-9FE8-10A6C728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FB5649-4783-4E00-BB15-24442BFB274B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2EFB8872-1CC4-44DC-8B7F-A7032228ED02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6B2CCB15-83B5-4E74-AA87-1DB68D9F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5DADB7A5-981C-4727-B432-81F483D7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CC7AAFEB-579D-4205-B9FC-C9A40245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A4024A-6719-46E6-B5A6-431E142791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4834" y="2842386"/>
            <a:ext cx="10709169" cy="27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15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GoogLeNet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(2014)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구글넷은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층의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으로 많은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에서 </a:t>
            </a:r>
            <a:r>
              <a:rPr lang="en-US" altLang="ko-KR" sz="2000" b="1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inception module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이용한다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0B560A-2BEB-4391-A071-9E983D13A7F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56F1AF-7B00-4F92-A784-AC9D1380D417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6E9E958E-7CCE-4681-A7E8-8E6CB19A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EB4F470C-E67C-4D23-9FE8-10A6C728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FB5649-4783-4E00-BB15-24442BFB274B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2EFB8872-1CC4-44DC-8B7F-A7032228ED02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6B2CCB15-83B5-4E74-AA87-1DB68D9F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5DADB7A5-981C-4727-B432-81F483D7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CC7AAFEB-579D-4205-B9FC-C9A40245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8C43C1E-DA7E-4C4E-ABFB-260FFD81A2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8806" y="2625669"/>
            <a:ext cx="10371719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4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9" y="1845734"/>
            <a:ext cx="5087040" cy="4023360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GoogLeNet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(2014)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Inception module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은 이전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에서 얻어진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output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filter bank(1×1, 3×3, 5×5)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 통과시켜 가장 적합한 크기의 필터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(kernel)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 통과시킨 결과값을 사용하기 위한 모듈이다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인셉션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모듈이 순차적으로 쌓이면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일반적으로 상위층으로 갈 수록 고차의 추상적인 특징들이 추출되며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크기가 균일해지기 때문에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3×3, 5×5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필터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(kernel)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비율은 적어진다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즉 여러가지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kernel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에서 필요한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kernel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골라 쓰게 되어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최적인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local sparsity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찾아낼 수 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0B560A-2BEB-4391-A071-9E983D13A7F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56F1AF-7B00-4F92-A784-AC9D1380D417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6E9E958E-7CCE-4681-A7E8-8E6CB19A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EB4F470C-E67C-4D23-9FE8-10A6C728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FB5649-4783-4E00-BB15-24442BFB274B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2EFB8872-1CC4-44DC-8B7F-A7032228ED02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6B2CCB15-83B5-4E74-AA87-1DB68D9F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5DADB7A5-981C-4727-B432-81F483D7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CC7AAFEB-579D-4205-B9FC-C9A40245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8C43C1E-DA7E-4C4E-ABFB-260FFD81A25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1678" b="25163"/>
          <a:stretch/>
        </p:blipFill>
        <p:spPr>
          <a:xfrm>
            <a:off x="6630718" y="3178731"/>
            <a:ext cx="5011817" cy="27317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66CA92-FF8A-4FC4-ADEC-E1A6AD2A4D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6276" y="988906"/>
            <a:ext cx="4184898" cy="20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3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893039" cy="4023360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GoogLeNet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(2014)</a:t>
            </a: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1×1 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역할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1×1 convolution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channel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수를 줄여주는 역할을 한다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(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차원축소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embedding)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Channel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수를 줄임으로써 필요한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Parameter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개수를 획기적으로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감소시킬 수 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0B560A-2BEB-4391-A071-9E983D13A7F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56F1AF-7B00-4F92-A784-AC9D1380D417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6E9E958E-7CCE-4681-A7E8-8E6CB19A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EB4F470C-E67C-4D23-9FE8-10A6C728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FB5649-4783-4E00-BB15-24442BFB274B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2EFB8872-1CC4-44DC-8B7F-A7032228ED02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6B2CCB15-83B5-4E74-AA87-1DB68D9F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5DADB7A5-981C-4727-B432-81F483D7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CC7AAFEB-579D-4205-B9FC-C9A40245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3074" name="Picture 2" descr="https://blog.kakaocdn.net/dn/KqguG/btqAyyU6Dlp/4k2pZ9IiJeZT3lB0KBotgK/img.png">
            <a:extLst>
              <a:ext uri="{FF2B5EF4-FFF2-40B4-BE49-F238E27FC236}">
                <a16:creationId xmlns:a16="http://schemas.microsoft.com/office/drawing/2014/main" id="{E3499C6A-C6CE-4B35-A1F9-771B17B2F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25" y="2971974"/>
            <a:ext cx="5414092" cy="333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893039" cy="4023360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GoogLeNet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보조 감독학습 도입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학습시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보조 분류기에서 계산되는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Loss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전체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Loss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0.3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가중치를 곱하여 더함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추론시에는 이 보조망은 사용하지 않음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0.9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모멘텀과 고정된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학습률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매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8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번의 학습 주기마다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4%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씩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학습률을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감소시킴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AlexNet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 비해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배 적은 수 의 매개변수를 사용하면서도 더 높은 정확도를 획득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대회에서 </a:t>
            </a:r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GoogLeNet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은 독립적으로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7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가지 버전을 훈련시키고 이를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앙상블하여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결과를 예측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0B560A-2BEB-4391-A071-9E983D13A7F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56F1AF-7B00-4F92-A784-AC9D1380D417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6E9E958E-7CCE-4681-A7E8-8E6CB19A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EB4F470C-E67C-4D23-9FE8-10A6C728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FB5649-4783-4E00-BB15-24442BFB274B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2EFB8872-1CC4-44DC-8B7F-A7032228ED02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6B2CCB15-83B5-4E74-AA87-1DB68D9F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5DADB7A5-981C-4727-B432-81F483D7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CC7AAFEB-579D-4205-B9FC-C9A40245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806ECC3-174A-4103-930C-F281ACD597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23" t="34955" r="10085" b="7764"/>
          <a:stretch/>
        </p:blipFill>
        <p:spPr>
          <a:xfrm>
            <a:off x="2663228" y="4614852"/>
            <a:ext cx="4837029" cy="19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6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2807" y="275253"/>
            <a:ext cx="107111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AI for chemistry KAIST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김우연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강의 자료 참조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2BFC76-7C5C-4358-A888-5F16A445DE48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B2086D-B9FF-48FE-8A03-A978F5DD2D2C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래픽 12" descr="워크플로">
              <a:extLst>
                <a:ext uri="{FF2B5EF4-FFF2-40B4-BE49-F238E27FC236}">
                  <a16:creationId xmlns:a16="http://schemas.microsoft.com/office/drawing/2014/main" id="{EF7E9341-4BDA-45E9-A875-49095C83A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네트워크">
              <a:extLst>
                <a:ext uri="{FF2B5EF4-FFF2-40B4-BE49-F238E27FC236}">
                  <a16:creationId xmlns:a16="http://schemas.microsoft.com/office/drawing/2014/main" id="{6582976F-3A5F-4482-86BE-0D74C1D5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F9DC248-63D5-449D-ACFA-3C6F978C1E78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31E91D65-144F-433C-90BF-BED286E02CAB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9" name="그래픽 18" descr="디스크">
              <a:extLst>
                <a:ext uri="{FF2B5EF4-FFF2-40B4-BE49-F238E27FC236}">
                  <a16:creationId xmlns:a16="http://schemas.microsoft.com/office/drawing/2014/main" id="{D4AE1344-5E12-477A-959B-ADE66BCBC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레벨이 있는 피라미드">
              <a:extLst>
                <a:ext uri="{FF2B5EF4-FFF2-40B4-BE49-F238E27FC236}">
                  <a16:creationId xmlns:a16="http://schemas.microsoft.com/office/drawing/2014/main" id="{3358EDA7-A3E5-4473-8B55-C316FDA7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 다이어그램">
              <a:extLst>
                <a:ext uri="{FF2B5EF4-FFF2-40B4-BE49-F238E27FC236}">
                  <a16:creationId xmlns:a16="http://schemas.microsoft.com/office/drawing/2014/main" id="{0B46E2DC-1F22-4E8E-8064-8C5CC835F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21" name="Picture 5">
            <a:extLst>
              <a:ext uri="{FF2B5EF4-FFF2-40B4-BE49-F238E27FC236}">
                <a16:creationId xmlns:a16="http://schemas.microsoft.com/office/drawing/2014/main" id="{F3BD020B-730B-43C0-AED4-B82266EEB0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53" y="1682143"/>
            <a:ext cx="10076033" cy="41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85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이미지 분류의 혁신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609F41-A835-4492-9936-11273D3877FE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4A0F2B-FA17-4F17-ADAC-2A532B9D117F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래픽 12" descr="워크플로">
              <a:extLst>
                <a:ext uri="{FF2B5EF4-FFF2-40B4-BE49-F238E27FC236}">
                  <a16:creationId xmlns:a16="http://schemas.microsoft.com/office/drawing/2014/main" id="{2BD62842-655C-4484-9D59-E3C27EFA1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CC981E19-611A-4BE0-8521-EF071F2C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B864FB-9CFB-4E70-B9DB-A05A105C6726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00ECB451-6DBC-41F8-87AD-8A72EDF80C6A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512CB291-9C65-475B-89A4-9A1468A7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레벨이 있는 피라미드">
              <a:extLst>
                <a:ext uri="{FF2B5EF4-FFF2-40B4-BE49-F238E27FC236}">
                  <a16:creationId xmlns:a16="http://schemas.microsoft.com/office/drawing/2014/main" id="{501E88C3-8A05-4A79-8795-46CB95059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 다이어그램">
              <a:extLst>
                <a:ext uri="{FF2B5EF4-FFF2-40B4-BE49-F238E27FC236}">
                  <a16:creationId xmlns:a16="http://schemas.microsoft.com/office/drawing/2014/main" id="{3591CEDA-CA48-49E9-BA17-DBD65BC29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21" name="Picture 2" descr="ilsvrc에 대한 이미지 검색결과">
            <a:extLst>
              <a:ext uri="{FF2B5EF4-FFF2-40B4-BE49-F238E27FC236}">
                <a16:creationId xmlns:a16="http://schemas.microsoft.com/office/drawing/2014/main" id="{AA97A60D-739C-4644-B087-D81426D2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18" y="2179267"/>
            <a:ext cx="7650056" cy="416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60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 정리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609F41-A835-4492-9936-11273D3877FE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4A0F2B-FA17-4F17-ADAC-2A532B9D117F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래픽 12" descr="워크플로">
              <a:extLst>
                <a:ext uri="{FF2B5EF4-FFF2-40B4-BE49-F238E27FC236}">
                  <a16:creationId xmlns:a16="http://schemas.microsoft.com/office/drawing/2014/main" id="{2BD62842-655C-4484-9D59-E3C27EFA1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CC981E19-611A-4BE0-8521-EF071F2C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B864FB-9CFB-4E70-B9DB-A05A105C6726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00ECB451-6DBC-41F8-87AD-8A72EDF80C6A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512CB291-9C65-475B-89A4-9A1468A7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레벨이 있는 피라미드">
              <a:extLst>
                <a:ext uri="{FF2B5EF4-FFF2-40B4-BE49-F238E27FC236}">
                  <a16:creationId xmlns:a16="http://schemas.microsoft.com/office/drawing/2014/main" id="{501E88C3-8A05-4A79-8795-46CB95059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 다이어그램">
              <a:extLst>
                <a:ext uri="{FF2B5EF4-FFF2-40B4-BE49-F238E27FC236}">
                  <a16:creationId xmlns:a16="http://schemas.microsoft.com/office/drawing/2014/main" id="{3591CEDA-CA48-49E9-BA17-DBD65BC29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7CD2B3C-4703-47B7-A50F-3A02FE8C3C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232" y="2179267"/>
            <a:ext cx="6785535" cy="38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2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82AC7B-8ADD-46BC-A702-187CB1452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446" y="2262151"/>
            <a:ext cx="6714326" cy="402983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C4664DE-2479-4AA2-9223-C21EC5322AB1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2D8594-A622-4700-A782-3FF3A7A9D572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B5890DD7-42BB-4EBA-880A-571DBF539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691D7306-1BBF-4CC3-9C76-170B0A8FF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895704-42FA-49F1-89C3-EC77591BA654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4A606C6D-0FE7-48D9-A23D-36E1029ED58E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4B7375C9-56D8-414B-80C9-ABA6B5B6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51ED5888-6E22-4EC2-AB9C-6F2204AC9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ED7B46AA-DC8D-4645-874E-D8319EDC6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49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Layer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AI for chemistry KAIST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김우연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강의 자료 참조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https://mblogthumb-phinf.pstatic.net/MjAxNjEwMjRfMjk1/MDAxNDc3Mjg1Mjk5NjQz.CvbEjQ6jN5Nm2yXSIoy-PiyIMAIrqVr3r38kzqWx1nYg.YxWOoCRSqJvmuN7T0vxbfuj6Cex8lECYhvNp4guSJhcg.GIF.msnayana/Convolution_schematic.gif?type=w2">
            <a:extLst>
              <a:ext uri="{FF2B5EF4-FFF2-40B4-BE49-F238E27FC236}">
                <a16:creationId xmlns:a16="http://schemas.microsoft.com/office/drawing/2014/main" id="{DDA87C15-9AD9-4B53-8095-8DF664C70D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313" y="2213569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9F57D8-51BE-4F7B-A243-6B3BBA687C96}"/>
              </a:ext>
            </a:extLst>
          </p:cNvPr>
          <p:cNvSpPr/>
          <p:nvPr/>
        </p:nvSpPr>
        <p:spPr>
          <a:xfrm>
            <a:off x="6891003" y="1559489"/>
            <a:ext cx="495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Input: 5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Receptive field (or filter):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3×3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tride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Pooling: summation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503C3F-19F6-4B7F-AAFB-33A445E594C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C91ED2-0244-4641-8D48-B0970860F30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래픽 12" descr="워크플로">
              <a:extLst>
                <a:ext uri="{FF2B5EF4-FFF2-40B4-BE49-F238E27FC236}">
                  <a16:creationId xmlns:a16="http://schemas.microsoft.com/office/drawing/2014/main" id="{523EE350-3DB4-417E-B6A3-FE75FA56B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9F961349-4C16-4E60-8DF2-F1DA8018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FC660D1-B7BF-4BF3-BCDC-EE15AA63091A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BB182F02-0514-47B7-BE4E-5F80E54523C1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2AE44054-48CC-4801-8535-64347C40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레벨이 있는 피라미드">
              <a:extLst>
                <a:ext uri="{FF2B5EF4-FFF2-40B4-BE49-F238E27FC236}">
                  <a16:creationId xmlns:a16="http://schemas.microsoft.com/office/drawing/2014/main" id="{8AC328B1-E0B5-488D-BCB5-68C2F037A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 다이어그램">
              <a:extLst>
                <a:ext uri="{FF2B5EF4-FFF2-40B4-BE49-F238E27FC236}">
                  <a16:creationId xmlns:a16="http://schemas.microsoft.com/office/drawing/2014/main" id="{1003C75A-60C1-4448-999A-EE3BA6813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89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AI for chemistry KAIST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김우연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강의 자료 참조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503C3F-19F6-4B7F-AAFB-33A445E594C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C91ED2-0244-4641-8D48-B0970860F30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래픽 12" descr="워크플로">
              <a:extLst>
                <a:ext uri="{FF2B5EF4-FFF2-40B4-BE49-F238E27FC236}">
                  <a16:creationId xmlns:a16="http://schemas.microsoft.com/office/drawing/2014/main" id="{523EE350-3DB4-417E-B6A3-FE75FA56B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9F961349-4C16-4E60-8DF2-F1DA8018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FC660D1-B7BF-4BF3-BCDC-EE15AA63091A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BB182F02-0514-47B7-BE4E-5F80E54523C1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2AE44054-48CC-4801-8535-64347C40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레벨이 있는 피라미드">
              <a:extLst>
                <a:ext uri="{FF2B5EF4-FFF2-40B4-BE49-F238E27FC236}">
                  <a16:creationId xmlns:a16="http://schemas.microsoft.com/office/drawing/2014/main" id="{8AC328B1-E0B5-488D-BCB5-68C2F037A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 다이어그램">
              <a:extLst>
                <a:ext uri="{FF2B5EF4-FFF2-40B4-BE49-F238E27FC236}">
                  <a16:creationId xmlns:a16="http://schemas.microsoft.com/office/drawing/2014/main" id="{1003C75A-60C1-4448-999A-EE3BA6813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1026" name="Picture 2" descr="https://blog.kakaocdn.net/dn/bm7jRK/btqAYo0kXS2/kr6dXlPfoBKDwOdiaV19Ik/img.jpg">
            <a:extLst>
              <a:ext uri="{FF2B5EF4-FFF2-40B4-BE49-F238E27FC236}">
                <a16:creationId xmlns:a16="http://schemas.microsoft.com/office/drawing/2014/main" id="{9352B164-6643-427D-8595-79A76296F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718" y="2345372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Qx4hl/btqA1Ayfd5Z/nwIXs6MeorCGHHbyj7rcl0/img.png">
            <a:extLst>
              <a:ext uri="{FF2B5EF4-FFF2-40B4-BE49-F238E27FC236}">
                <a16:creationId xmlns:a16="http://schemas.microsoft.com/office/drawing/2014/main" id="{4F1F0FE0-99A6-4102-8FE9-02BF9F39F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73" y="3429000"/>
            <a:ext cx="6831602" cy="265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02FAF4-D248-418D-916E-6FCCE7089772}"/>
              </a:ext>
            </a:extLst>
          </p:cNvPr>
          <p:cNvSpPr/>
          <p:nvPr/>
        </p:nvSpPr>
        <p:spPr>
          <a:xfrm>
            <a:off x="4594363" y="1982040"/>
            <a:ext cx="715215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Channel: filter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depth(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깊이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)</a:t>
            </a:r>
          </a:p>
          <a:p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사용하는 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filter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개수만큼 다양한 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feature map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얻을 수 있음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얻어낸 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feature map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같이 사용함으로써 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local connectivity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 대한 정보를 보존할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35524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Stride: 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kernel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옮기는 간격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보통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과 같이 작은 값이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좋다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Padding: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Input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극단에 임의의 값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집어 넣는 것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Input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output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크기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 달라지는 경우 크기를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일치시키기 위해 사용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AI for chemistry KAIST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김우연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강의 자료 참조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503C3F-19F6-4B7F-AAFB-33A445E594C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C91ED2-0244-4641-8D48-B0970860F30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래픽 12" descr="워크플로">
              <a:extLst>
                <a:ext uri="{FF2B5EF4-FFF2-40B4-BE49-F238E27FC236}">
                  <a16:creationId xmlns:a16="http://schemas.microsoft.com/office/drawing/2014/main" id="{523EE350-3DB4-417E-B6A3-FE75FA56B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9F961349-4C16-4E60-8DF2-F1DA8018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FC660D1-B7BF-4BF3-BCDC-EE15AA63091A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BB182F02-0514-47B7-BE4E-5F80E54523C1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2AE44054-48CC-4801-8535-64347C40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레벨이 있는 피라미드">
              <a:extLst>
                <a:ext uri="{FF2B5EF4-FFF2-40B4-BE49-F238E27FC236}">
                  <a16:creationId xmlns:a16="http://schemas.microsoft.com/office/drawing/2014/main" id="{8AC328B1-E0B5-488D-BCB5-68C2F037A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 다이어그램">
              <a:extLst>
                <a:ext uri="{FF2B5EF4-FFF2-40B4-BE49-F238E27FC236}">
                  <a16:creationId xmlns:a16="http://schemas.microsoft.com/office/drawing/2014/main" id="{1003C75A-60C1-4448-999A-EE3BA6813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  <p:pic>
        <p:nvPicPr>
          <p:cNvPr id="1026" name="Picture 2" descr="https://i.stack.imgur.com/XD2O4.png">
            <a:extLst>
              <a:ext uri="{FF2B5EF4-FFF2-40B4-BE49-F238E27FC236}">
                <a16:creationId xmlns:a16="http://schemas.microsoft.com/office/drawing/2014/main" id="{D5F3F352-10F9-49B5-935A-4A91EF296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807" y="1597675"/>
            <a:ext cx="3563943" cy="444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stack.imgur.com/O01D7.png">
            <a:extLst>
              <a:ext uri="{FF2B5EF4-FFF2-40B4-BE49-F238E27FC236}">
                <a16:creationId xmlns:a16="http://schemas.microsoft.com/office/drawing/2014/main" id="{A55DAA1E-7EA8-40AB-BFCE-A88001A03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45" y="1647730"/>
            <a:ext cx="3888901" cy="460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6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091" y="1845734"/>
            <a:ext cx="4360971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Subsampling Layer</a:t>
            </a: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Representation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작게 만들어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복잡도 감소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Regularization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하는 효과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차원 축소만이 아니라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feature map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 이동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(shift)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왜곡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(distortion)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강인하게 하는 효과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Max pooling, Average Pooling, Min pooling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등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AI for chemistry KAIST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김우연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강의 자료 참조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2" descr="Pooling ìì : Max Pooling, Average Pooling">
            <a:extLst>
              <a:ext uri="{FF2B5EF4-FFF2-40B4-BE49-F238E27FC236}">
                <a16:creationId xmlns:a16="http://schemas.microsoft.com/office/drawing/2014/main" id="{DF750CB5-5841-4B9A-9E54-A02535F6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062" y="1572955"/>
            <a:ext cx="6512560" cy="394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F6D8FFB-4B63-4FB3-94A9-09C93971B332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3C629A5-7975-4748-9C50-DA80D712E047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래픽 11" descr="워크플로">
              <a:extLst>
                <a:ext uri="{FF2B5EF4-FFF2-40B4-BE49-F238E27FC236}">
                  <a16:creationId xmlns:a16="http://schemas.microsoft.com/office/drawing/2014/main" id="{95FEA5ED-C1A0-479D-BF19-DB654E3FC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3A1C1300-5E94-4D2C-AB4C-FC4E807BA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8FCC0D-97B2-446C-BE03-0DA47230B521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892E9DB1-5D5D-4DF7-9357-3255A0A229B5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A96818A6-D667-4D06-B00C-A9B39B5A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레벨이 있는 피라미드">
              <a:extLst>
                <a:ext uri="{FF2B5EF4-FFF2-40B4-BE49-F238E27FC236}">
                  <a16:creationId xmlns:a16="http://schemas.microsoft.com/office/drawing/2014/main" id="{38AACA4C-6EEB-4B45-8EA1-3EFFD877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 다이어그램">
              <a:extLst>
                <a:ext uri="{FF2B5EF4-FFF2-40B4-BE49-F238E27FC236}">
                  <a16:creationId xmlns:a16="http://schemas.microsoft.com/office/drawing/2014/main" id="{88CA2FBE-58E7-4167-BEFA-0EE44CD82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Convolution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463A4-8D42-48BF-927E-5A90FDABA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5" y="2165335"/>
            <a:ext cx="7749828" cy="405228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B922300-842B-43D1-AD33-4DA4D1A78FA9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95548A-AF9A-497F-83FB-8DCBE584570C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6CB56CA2-1EA3-46E4-AEB4-2D48FFEB9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4032C87C-C032-4290-9CB7-2574EE141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1E92FB-2DEB-4F56-ADC2-F8943D7BE8E7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15B6182D-C2CE-4FF9-8976-26627B4D369D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2A51B12B-ED96-43C3-A4FE-E7535142C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BA88354C-E01A-49A1-A6FD-776F4A2F9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15696BC6-F118-4C49-A388-8C4A6A1AB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559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5329" y="275253"/>
            <a:ext cx="1071867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</a:rPr>
              <a:t>Convolution Neural Network(CNN)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2" y="1845734"/>
            <a:ext cx="10222618" cy="4023360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4093747A-7EA3-4005-AE24-F44CB5505E70}"/>
              </a:ext>
            </a:extLst>
          </p:cNvPr>
          <p:cNvSpPr txBox="1">
            <a:spLocks/>
          </p:cNvSpPr>
          <p:nvPr/>
        </p:nvSpPr>
        <p:spPr>
          <a:xfrm>
            <a:off x="7500257" y="62217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F74C98-C6EF-4BA2-8756-732C7F0E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979" y="988906"/>
            <a:ext cx="7284678" cy="527172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0AFB4F1-8C3E-4899-9BF6-21545785E4E0}"/>
              </a:ext>
            </a:extLst>
          </p:cNvPr>
          <p:cNvGrpSpPr/>
          <p:nvPr/>
        </p:nvGrpSpPr>
        <p:grpSpPr>
          <a:xfrm>
            <a:off x="99872" y="275253"/>
            <a:ext cx="979962" cy="6307494"/>
            <a:chOff x="99872" y="275253"/>
            <a:chExt cx="979962" cy="63074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F17F084-2FB9-4516-B117-38C9DA088B29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23B316D2-254B-4851-9141-63D1891EC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6943C5F8-48BF-470B-ADCA-3301C4D09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A41141-5504-4C3E-8E3F-37837B8BCFC4}"/>
                </a:ext>
              </a:extLst>
            </p:cNvPr>
            <p:cNvSpPr/>
            <p:nvPr/>
          </p:nvSpPr>
          <p:spPr>
            <a:xfrm>
              <a:off x="99872" y="1873267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7FCF239A-C35F-4042-A254-20987AD04DD0}"/>
                </a:ext>
              </a:extLst>
            </p:cNvPr>
            <p:cNvSpPr/>
            <p:nvPr/>
          </p:nvSpPr>
          <p:spPr>
            <a:xfrm>
              <a:off x="713108" y="1682143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03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30E84C07-7AF5-46B8-BB27-4FE3509D5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146" y="367225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레벨이 있는 피라미드">
              <a:extLst>
                <a:ext uri="{FF2B5EF4-FFF2-40B4-BE49-F238E27FC236}">
                  <a16:creationId xmlns:a16="http://schemas.microsoft.com/office/drawing/2014/main" id="{F91ABF58-6521-422C-B55A-B8DAE2E72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3299" y="109434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36AEFD99-60BA-4BA0-94CB-BD30E213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876" y="1875677"/>
              <a:ext cx="614400" cy="6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03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6243</TotalTime>
  <Words>1377</Words>
  <Application>Microsoft Office PowerPoint</Application>
  <PresentationFormat>와이드스크린</PresentationFormat>
  <Paragraphs>185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a고딕15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이세호</dc:creator>
  <cp:lastModifiedBy>이세호</cp:lastModifiedBy>
  <cp:revision>129</cp:revision>
  <dcterms:created xsi:type="dcterms:W3CDTF">2021-08-04T07:05:45Z</dcterms:created>
  <dcterms:modified xsi:type="dcterms:W3CDTF">2022-01-13T07:13:35Z</dcterms:modified>
</cp:coreProperties>
</file>